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4" r:id="rId4"/>
    <p:sldId id="276" r:id="rId5"/>
    <p:sldId id="263" r:id="rId6"/>
    <p:sldId id="264" r:id="rId7"/>
    <p:sldId id="265" r:id="rId8"/>
    <p:sldId id="266" r:id="rId9"/>
    <p:sldId id="267" r:id="rId10"/>
    <p:sldId id="268" r:id="rId11"/>
    <p:sldId id="277" r:id="rId12"/>
    <p:sldId id="280" r:id="rId13"/>
    <p:sldId id="279" r:id="rId14"/>
    <p:sldId id="282" r:id="rId15"/>
    <p:sldId id="281" r:id="rId16"/>
    <p:sldId id="284" r:id="rId17"/>
    <p:sldId id="285" r:id="rId18"/>
    <p:sldId id="278" r:id="rId19"/>
    <p:sldId id="271" r:id="rId20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9" d="100"/>
          <a:sy n="129" d="100"/>
        </p:scale>
        <p:origin x="-104" y="-152"/>
      </p:cViewPr>
      <p:guideLst>
        <p:guide orient="horz" pos="1656"/>
        <p:guide pos="294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9222013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ti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ti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7" name="Shape 107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8" name="Shape 108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8" name="Shape 118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1pPr>
            <a:lvl2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2pPr>
            <a:lvl3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3pPr>
            <a:lvl4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4pPr>
            <a:lvl5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8599785" y="514350"/>
            <a:ext cx="355005" cy="342901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Clr>
                <a:srgbClr val="000000"/>
              </a:buClr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5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69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81" name="image.tif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93" name="image.tiff"/>
          <p:cNvPicPr>
            <a:picLocks/>
          </p:cNvPicPr>
          <p:nvPr/>
        </p:nvPicPr>
        <p:blipFill>
          <a:blip r:embed="rId2">
            <a:extLst/>
          </a:blip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buClr>
                <a:srgbClr val="FFFFFF"/>
              </a:buClr>
              <a:buFont typeface="Lucida Grande"/>
              <a:buChar char="‣"/>
            </a:lvl2pPr>
            <a:lvl3pPr>
              <a:buClr>
                <a:srgbClr val="FFFFFF"/>
              </a:buClr>
              <a:buFont typeface="Lucida Grande"/>
              <a:buChar char="‣"/>
            </a:lvl3pPr>
            <a:lvl4pPr>
              <a:buClr>
                <a:srgbClr val="FFFFFF"/>
              </a:buClr>
              <a:buFont typeface="Lucida Grande"/>
              <a:buChar char="‣"/>
            </a:lvl4pPr>
            <a:lvl5pPr>
              <a:buClr>
                <a:srgbClr val="FFFFFF"/>
              </a:buClr>
              <a:buFont typeface="Lucida Grande"/>
              <a:buChar char="‣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461935" y="4787900"/>
            <a:ext cx="439205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pic>
        <p:nvPicPr>
          <p:cNvPr id="151" name="image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/>
            </a:pPr>
            <a:r>
              <a:rPr dirty="0"/>
              <a:t>DATA SCIENCE</a:t>
            </a:r>
          </a:p>
          <a:p>
            <a:pPr>
              <a:lnSpc>
                <a:spcPct val="70000"/>
              </a:lnSpc>
              <a:defRPr sz="4100"/>
            </a:pPr>
            <a:r>
              <a:rPr dirty="0" smtClean="0"/>
              <a:t>1</a:t>
            </a:r>
            <a:r>
              <a:rPr lang="en-AU" dirty="0" smtClean="0"/>
              <a:t>0</a:t>
            </a:r>
            <a:r>
              <a:rPr dirty="0" smtClean="0"/>
              <a:t> </a:t>
            </a:r>
            <a:r>
              <a:rPr dirty="0"/>
              <a:t>WEEK PART TIME COURSE</a:t>
            </a:r>
          </a:p>
          <a:p>
            <a:pPr>
              <a:lnSpc>
                <a:spcPct val="70000"/>
              </a:lnSpc>
              <a:defRPr sz="4100"/>
            </a:pPr>
            <a:endParaRPr dirty="0"/>
          </a:p>
          <a:p>
            <a:pPr>
              <a:lnSpc>
                <a:spcPct val="70000"/>
              </a:lnSpc>
              <a:defRPr sz="4100"/>
            </a:pPr>
            <a:r>
              <a:rPr dirty="0" smtClean="0"/>
              <a:t>Regularization</a:t>
            </a:r>
            <a:r>
              <a:rPr lang="en-AU" dirty="0" smtClean="0"/>
              <a:t>, Pipelines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5" name="Shape 24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6" name="Shape 24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7" name="Shape 2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48" name="Shape 2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REGULARIZATION</a:t>
            </a:r>
          </a:p>
        </p:txBody>
      </p:sp>
      <p:sp>
        <p:nvSpPr>
          <p:cNvPr id="249" name="Shape 249"/>
          <p:cNvSpPr/>
          <p:nvPr/>
        </p:nvSpPr>
        <p:spPr>
          <a:xfrm>
            <a:off x="454024" y="1226372"/>
            <a:ext cx="8455027" cy="2026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lvl1pPr>
          </a:lstStyle>
          <a:p>
            <a:r>
              <a:rPr lang="en-AU" dirty="0" smtClean="0"/>
              <a:t>Ridge regression is useful to keep coefficients small, and cope when you don’t have much data</a:t>
            </a:r>
          </a:p>
          <a:p>
            <a:endParaRPr lang="en-AU" dirty="0" smtClean="0"/>
          </a:p>
          <a:p>
            <a:r>
              <a:rPr dirty="0" smtClean="0"/>
              <a:t>Lasso </a:t>
            </a:r>
            <a:r>
              <a:rPr lang="en-AU" dirty="0" smtClean="0"/>
              <a:t>regression </a:t>
            </a:r>
            <a:r>
              <a:rPr dirty="0" smtClean="0"/>
              <a:t>is </a:t>
            </a:r>
            <a:r>
              <a:rPr dirty="0"/>
              <a:t>useful if we believe many features are irrelevant, since a feature with a zero coefficient is essentially removed from the model. Thus, it is a useful technique for feature selection.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5" name="Shape 24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6" name="Shape 24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47" name="Shape 2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48" name="Shape 248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04443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ELASTIC NET</a:t>
            </a:r>
            <a:endParaRPr dirty="0"/>
          </a:p>
        </p:txBody>
      </p:sp>
      <p:sp>
        <p:nvSpPr>
          <p:cNvPr id="249" name="Shape 249"/>
          <p:cNvSpPr/>
          <p:nvPr/>
        </p:nvSpPr>
        <p:spPr>
          <a:xfrm>
            <a:off x="454024" y="1226372"/>
            <a:ext cx="8455027" cy="1102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lvl1pPr>
          </a:lstStyle>
          <a:p>
            <a:r>
              <a:rPr lang="en-AU" dirty="0" smtClean="0"/>
              <a:t>Elastic net combines both Ridge and Lasso!</a:t>
            </a:r>
          </a:p>
          <a:p>
            <a:endParaRPr lang="en-AU" dirty="0"/>
          </a:p>
          <a:p>
            <a:r>
              <a:rPr lang="en-AU" dirty="0" smtClean="0"/>
              <a:t>You need to provide a “lambda” for both (called “alpha” and “rho”)…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6084" y="3654375"/>
            <a:ext cx="9117079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Or you could use </a:t>
            </a:r>
            <a:r>
              <a:rPr kumimoji="0" lang="en-US" sz="2300" b="1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ElasticNetCV</a:t>
            </a:r>
            <a:r>
              <a:rPr kumimoji="0" lang="en-US" sz="23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 and get</a:t>
            </a:r>
            <a:r>
              <a:rPr kumimoji="0" lang="en-US" sz="23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 them by cross-validation</a:t>
            </a: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410195888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Code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51873" cy="3949583"/>
          </a:xfrm>
        </p:spPr>
        <p:txBody>
          <a:bodyPr/>
          <a:lstStyle/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i</a:t>
            </a:r>
            <a:r>
              <a:rPr lang="en-US" b="0" dirty="0" smtClean="0">
                <a:latin typeface="Courier New"/>
                <a:cs typeface="Courier New"/>
              </a:rPr>
              <a:t>mport </a:t>
            </a:r>
            <a:r>
              <a:rPr lang="en-US" b="0" dirty="0" err="1" smtClean="0">
                <a:latin typeface="Courier New"/>
                <a:cs typeface="Courier New"/>
              </a:rPr>
              <a:t>sklearn.linear_regression</a:t>
            </a:r>
            <a:endParaRPr lang="en-US" b="0" dirty="0" smtClean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 err="1">
                <a:latin typeface="Courier New"/>
                <a:cs typeface="Courier New"/>
              </a:rPr>
              <a:t>elastic_net</a:t>
            </a:r>
            <a:r>
              <a:rPr lang="en-US" b="0" dirty="0">
                <a:latin typeface="Courier New"/>
                <a:cs typeface="Courier New"/>
              </a:rPr>
              <a:t> = </a:t>
            </a:r>
            <a:r>
              <a:rPr lang="en-US" b="0" dirty="0" err="1">
                <a:latin typeface="Courier New"/>
                <a:cs typeface="Courier New"/>
              </a:rPr>
              <a:t>sklearn.linear_model.ElasticNetCV</a:t>
            </a:r>
            <a:r>
              <a:rPr lang="en-US" b="0" dirty="0">
                <a:latin typeface="Courier New"/>
                <a:cs typeface="Courier New"/>
              </a:rPr>
              <a:t>(</a:t>
            </a:r>
            <a:r>
              <a:rPr lang="en-US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buNone/>
            </a:pPr>
            <a:r>
              <a:rPr lang="en-US" b="0" dirty="0" err="1">
                <a:latin typeface="Courier New"/>
                <a:cs typeface="Courier New"/>
              </a:rPr>
              <a:t>elastic_net.fit</a:t>
            </a:r>
            <a:r>
              <a:rPr lang="en-US" b="0" dirty="0" smtClean="0">
                <a:latin typeface="Courier New"/>
                <a:cs typeface="Courier New"/>
              </a:rPr>
              <a:t>(…)</a:t>
            </a:r>
            <a:endParaRPr lang="en-US" b="0" dirty="0">
              <a:latin typeface="Courier New"/>
              <a:cs typeface="Courier New"/>
            </a:endParaRPr>
          </a:p>
          <a:p>
            <a:pPr marL="40639" indent="0">
              <a:buNone/>
            </a:pPr>
            <a:r>
              <a:rPr lang="en-US" b="0" dirty="0">
                <a:latin typeface="Courier New"/>
                <a:cs typeface="Courier New"/>
              </a:rPr>
              <a:t>zip</a:t>
            </a:r>
            <a:r>
              <a:rPr lang="en-US" b="0" dirty="0" smtClean="0">
                <a:latin typeface="Courier New"/>
                <a:cs typeface="Courier New"/>
              </a:rPr>
              <a:t>(</a:t>
            </a:r>
            <a:r>
              <a:rPr lang="en-US" b="0" i="1" dirty="0" err="1" smtClean="0">
                <a:latin typeface="Courier New"/>
                <a:cs typeface="Courier New"/>
              </a:rPr>
              <a:t>column_names</a:t>
            </a:r>
            <a:r>
              <a:rPr lang="en-US" b="0" dirty="0" smtClean="0">
                <a:latin typeface="Courier New"/>
                <a:cs typeface="Courier New"/>
              </a:rPr>
              <a:t>, </a:t>
            </a:r>
            <a:r>
              <a:rPr lang="en-US" b="0" dirty="0" err="1">
                <a:latin typeface="Courier New"/>
                <a:cs typeface="Courier New"/>
              </a:rPr>
              <a:t>elastic_net.coef</a:t>
            </a:r>
            <a:r>
              <a:rPr lang="en-US" b="0" dirty="0">
                <a:latin typeface="Courier New"/>
                <a:cs typeface="Courier New"/>
              </a:rPr>
              <a:t>_)</a:t>
            </a:r>
          </a:p>
        </p:txBody>
      </p:sp>
    </p:spTree>
    <p:extLst>
      <p:ext uri="{BB962C8B-B14F-4D97-AF65-F5344CB8AC3E}">
        <p14:creationId xmlns:p14="http://schemas.microsoft.com/office/powerpoint/2010/main" val="3847586810"/>
      </p:ext>
    </p:extLst>
  </p:cSld>
  <p:clrMapOvr>
    <a:masterClrMapping/>
  </p:clrMapOvr>
  <p:transition xmlns:p14="http://schemas.microsoft.com/office/powerpoint/2010/main"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WARNING!!!!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We’ve assumed that all independent variables have roughly the same scale</a:t>
            </a:r>
          </a:p>
          <a:p>
            <a:pPr lvl="1"/>
            <a:r>
              <a:rPr lang="en-US" dirty="0" smtClean="0"/>
              <a:t>Ridge, Lasso and </a:t>
            </a:r>
            <a:r>
              <a:rPr lang="en-US" dirty="0" err="1" smtClean="0"/>
              <a:t>ElasticNet</a:t>
            </a:r>
            <a:r>
              <a:rPr lang="en-US" dirty="0" smtClean="0"/>
              <a:t> will all </a:t>
            </a:r>
            <a:r>
              <a:rPr lang="en-US" dirty="0" err="1" smtClean="0"/>
              <a:t>penalise</a:t>
            </a:r>
            <a:r>
              <a:rPr lang="en-US" dirty="0" smtClean="0"/>
              <a:t> a large-scale feature</a:t>
            </a:r>
          </a:p>
          <a:p>
            <a:r>
              <a:rPr lang="en-US" dirty="0" smtClean="0"/>
              <a:t>Need to rescale all variables</a:t>
            </a:r>
          </a:p>
          <a:p>
            <a:pPr lvl="1"/>
            <a:r>
              <a:rPr lang="en-US" b="0" dirty="0" err="1" smtClean="0">
                <a:latin typeface="Courier New"/>
                <a:cs typeface="Courier New"/>
              </a:rPr>
              <a:t>sklearn.preprocessing.StandardScaler</a:t>
            </a:r>
            <a:r>
              <a:rPr lang="en-US" b="0" dirty="0" smtClean="0">
                <a:latin typeface="Courier New"/>
                <a:cs typeface="Courier New"/>
              </a:rPr>
              <a:t>()</a:t>
            </a:r>
            <a:endParaRPr lang="en-US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01311620"/>
      </p:ext>
    </p:extLst>
  </p:cSld>
  <p:clrMapOvr>
    <a:masterClrMapping/>
  </p:clrMapOvr>
  <p:transition xmlns:p14="http://schemas.microsoft.com/office/powerpoint/2010/main"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What </a:t>
            </a:r>
            <a:r>
              <a:rPr lang="en-US" dirty="0" err="1" smtClean="0"/>
              <a:t>StandardScaler</a:t>
            </a:r>
            <a:r>
              <a:rPr lang="en-US" dirty="0" smtClean="0"/>
              <a:t> does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>
                <a:latin typeface="+mn-lt"/>
              </a:rPr>
              <a:t>Creates a </a:t>
            </a:r>
            <a:r>
              <a:rPr lang="en-US" b="0" dirty="0" err="1" smtClean="0">
                <a:latin typeface="+mn-lt"/>
              </a:rPr>
              <a:t>numpy</a:t>
            </a:r>
            <a:r>
              <a:rPr lang="en-US" b="0" dirty="0" smtClean="0">
                <a:latin typeface="+mn-lt"/>
              </a:rPr>
              <a:t> array where each column:</a:t>
            </a:r>
          </a:p>
          <a:p>
            <a:pPr lvl="1"/>
            <a:r>
              <a:rPr lang="en-US" b="0" dirty="0" smtClean="0">
                <a:latin typeface="+mn-lt"/>
              </a:rPr>
              <a:t>Mean = 0.0</a:t>
            </a:r>
          </a:p>
          <a:p>
            <a:pPr lvl="1"/>
            <a:r>
              <a:rPr lang="en-US" b="0" dirty="0" err="1" smtClean="0">
                <a:latin typeface="+mn-lt"/>
              </a:rPr>
              <a:t>Stddev</a:t>
            </a:r>
            <a:r>
              <a:rPr lang="en-US" b="0" dirty="0" smtClean="0">
                <a:latin typeface="+mn-lt"/>
              </a:rPr>
              <a:t> = 1.0</a:t>
            </a:r>
            <a:endParaRPr lang="en-US" b="0" dirty="0">
              <a:latin typeface="+mn-lt"/>
            </a:endParaRPr>
          </a:p>
          <a:p>
            <a:r>
              <a:rPr lang="en-US" b="0" dirty="0" smtClean="0">
                <a:latin typeface="+mn-lt"/>
              </a:rPr>
              <a:t>i.e. subtract the mean from each element, and then divide by </a:t>
            </a:r>
            <a:r>
              <a:rPr lang="en-US" b="0" dirty="0" err="1" smtClean="0">
                <a:latin typeface="+mn-lt"/>
              </a:rPr>
              <a:t>stddev</a:t>
            </a:r>
            <a:endParaRPr lang="en-US" b="0" dirty="0" smtClean="0">
              <a:latin typeface="+mn-lt"/>
            </a:endParaRPr>
          </a:p>
          <a:p>
            <a:endParaRPr lang="en-US" b="0" dirty="0">
              <a:latin typeface="+mn-lt"/>
            </a:endParaRPr>
          </a:p>
          <a:p>
            <a:r>
              <a:rPr lang="en-US" b="0" dirty="0" smtClean="0">
                <a:latin typeface="+mn-lt"/>
              </a:rPr>
              <a:t>Ideal for</a:t>
            </a:r>
          </a:p>
          <a:p>
            <a:pPr lvl="1"/>
            <a:r>
              <a:rPr lang="en-US" b="0" dirty="0" err="1" smtClean="0">
                <a:latin typeface="+mn-lt"/>
              </a:rPr>
              <a:t>ElasticNet</a:t>
            </a:r>
            <a:endParaRPr lang="en-US" b="0" dirty="0">
              <a:latin typeface="+mn-lt"/>
            </a:endParaRPr>
          </a:p>
          <a:p>
            <a:pPr lvl="1"/>
            <a:r>
              <a:rPr lang="en-US" b="0" dirty="0" smtClean="0">
                <a:latin typeface="+mn-lt"/>
              </a:rPr>
              <a:t>Lasso</a:t>
            </a:r>
          </a:p>
          <a:p>
            <a:pPr lvl="1"/>
            <a:r>
              <a:rPr lang="en-US" b="0" dirty="0" smtClean="0">
                <a:latin typeface="+mn-lt"/>
              </a:rPr>
              <a:t>Ridge</a:t>
            </a:r>
          </a:p>
          <a:p>
            <a:pPr lvl="1"/>
            <a:r>
              <a:rPr lang="en-US" b="0" dirty="0" smtClean="0">
                <a:latin typeface="+mn-lt"/>
              </a:rPr>
              <a:t>K-Means</a:t>
            </a:r>
          </a:p>
          <a:p>
            <a:pPr lvl="1"/>
            <a:r>
              <a:rPr lang="en-US" b="0" dirty="0" err="1" smtClean="0">
                <a:latin typeface="+mn-lt"/>
              </a:rPr>
              <a:t>DBScan</a:t>
            </a:r>
            <a:endParaRPr lang="en-US" b="0" dirty="0">
              <a:latin typeface="+mn-lt"/>
            </a:endParaRPr>
          </a:p>
          <a:p>
            <a:pPr lvl="1"/>
            <a:r>
              <a:rPr lang="en-US" b="0" dirty="0" smtClean="0">
                <a:latin typeface="+mn-lt"/>
              </a:rPr>
              <a:t>PCA</a:t>
            </a:r>
          </a:p>
          <a:p>
            <a:r>
              <a:rPr lang="en-US" b="0" dirty="0" smtClean="0">
                <a:latin typeface="+mn-lt"/>
              </a:rPr>
              <a:t>Makes no difference to </a:t>
            </a:r>
            <a:r>
              <a:rPr lang="en-US" b="0" dirty="0" err="1" smtClean="0">
                <a:latin typeface="+mn-lt"/>
              </a:rPr>
              <a:t>DecisionTree</a:t>
            </a:r>
            <a:r>
              <a:rPr lang="en-US" b="0" dirty="0" smtClean="0">
                <a:latin typeface="+mn-lt"/>
              </a:rPr>
              <a:t>, </a:t>
            </a:r>
            <a:r>
              <a:rPr lang="en-US" b="0" dirty="0" err="1" smtClean="0">
                <a:latin typeface="+mn-lt"/>
              </a:rPr>
              <a:t>LinearRegression</a:t>
            </a:r>
            <a:r>
              <a:rPr lang="en-US" b="0" dirty="0" smtClean="0">
                <a:latin typeface="+mn-lt"/>
              </a:rPr>
              <a:t>, </a:t>
            </a:r>
            <a:r>
              <a:rPr lang="en-US" b="0" dirty="0" err="1" smtClean="0">
                <a:latin typeface="+mn-lt"/>
              </a:rPr>
              <a:t>LogisticRegression</a:t>
            </a:r>
            <a:endParaRPr lang="en-US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3415201"/>
      </p:ext>
    </p:extLst>
  </p:cSld>
  <p:clrMapOvr>
    <a:masterClrMapping/>
  </p:clrMapOvr>
  <p:transition xmlns:p14="http://schemas.microsoft.com/office/powerpoint/2010/main"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StandardScaler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>
                <a:latin typeface="Courier New"/>
                <a:cs typeface="Courier New"/>
              </a:rPr>
              <a:t>scalerX</a:t>
            </a:r>
            <a:r>
              <a:rPr lang="en-US" sz="1600" b="0" dirty="0">
                <a:latin typeface="Courier New"/>
                <a:cs typeface="Courier New"/>
              </a:rPr>
              <a:t> = </a:t>
            </a:r>
            <a:r>
              <a:rPr lang="en-US" sz="1600" b="0" dirty="0" err="1">
                <a:latin typeface="Courier New"/>
                <a:cs typeface="Courier New"/>
              </a:rPr>
              <a:t>sklearn.preprocessing.StandardScaler</a:t>
            </a:r>
            <a:r>
              <a:rPr lang="en-US" sz="1600" b="0" dirty="0">
                <a:latin typeface="Courier New"/>
                <a:cs typeface="Courier New"/>
              </a:rPr>
              <a:t>()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scalerX.</a:t>
            </a:r>
            <a:r>
              <a:rPr lang="en-US" sz="1600" dirty="0" err="1" smtClean="0">
                <a:latin typeface="Courier New"/>
                <a:cs typeface="Courier New"/>
              </a:rPr>
              <a:t>fit</a:t>
            </a:r>
            <a:r>
              <a:rPr lang="en-US" sz="1600" b="0" dirty="0" smtClean="0">
                <a:latin typeface="Courier New"/>
                <a:cs typeface="Courier New"/>
              </a:rPr>
              <a:t>(X)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smtClean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X_train</a:t>
            </a:r>
            <a:r>
              <a:rPr lang="en-US" sz="1600" b="0" dirty="0" smtClean="0">
                <a:latin typeface="Courier New"/>
                <a:cs typeface="Courier New"/>
              </a:rPr>
              <a:t>, </a:t>
            </a:r>
            <a:r>
              <a:rPr lang="en-US" sz="1600" b="0" dirty="0" err="1" smtClean="0">
                <a:latin typeface="Courier New"/>
                <a:cs typeface="Courier New"/>
              </a:rPr>
              <a:t>X_test</a:t>
            </a:r>
            <a:r>
              <a:rPr lang="en-US" sz="1600" b="0" dirty="0" smtClean="0">
                <a:latin typeface="Courier New"/>
                <a:cs typeface="Courier New"/>
              </a:rPr>
              <a:t>, </a:t>
            </a:r>
            <a:r>
              <a:rPr lang="en-US" sz="1600" b="0" dirty="0" err="1" smtClean="0">
                <a:latin typeface="Courier New"/>
                <a:cs typeface="Courier New"/>
              </a:rPr>
              <a:t>y_train</a:t>
            </a:r>
            <a:r>
              <a:rPr lang="en-US" sz="1600" b="0" dirty="0" smtClean="0">
                <a:latin typeface="Courier New"/>
                <a:cs typeface="Courier New"/>
              </a:rPr>
              <a:t>, </a:t>
            </a:r>
            <a:r>
              <a:rPr lang="en-US" sz="1600" b="0" dirty="0" err="1" smtClean="0">
                <a:latin typeface="Courier New"/>
                <a:cs typeface="Courier New"/>
              </a:rPr>
              <a:t>y_test</a:t>
            </a:r>
            <a:r>
              <a:rPr lang="en-US" sz="1600" b="0" dirty="0" smtClean="0">
                <a:latin typeface="Courier New"/>
                <a:cs typeface="Courier New"/>
              </a:rPr>
              <a:t>) = 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>
                <a:latin typeface="Courier New"/>
                <a:cs typeface="Courier New"/>
              </a:rPr>
              <a:t> </a:t>
            </a:r>
            <a:r>
              <a:rPr lang="en-US" sz="1600" b="0" dirty="0" smtClean="0">
                <a:latin typeface="Courier New"/>
                <a:cs typeface="Courier New"/>
              </a:rPr>
              <a:t>                  </a:t>
            </a:r>
            <a:r>
              <a:rPr lang="en-US" sz="1600" b="0" dirty="0" err="1" smtClean="0">
                <a:latin typeface="Courier New"/>
                <a:cs typeface="Courier New"/>
              </a:rPr>
              <a:t>sklearn.cross_validation.train_test_split</a:t>
            </a:r>
            <a:r>
              <a:rPr lang="en-US" sz="1600" b="0" dirty="0" smtClean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X,y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X_train_scaled</a:t>
            </a:r>
            <a:r>
              <a:rPr lang="en-US" sz="1600" b="0" dirty="0" smtClean="0">
                <a:latin typeface="Courier New"/>
                <a:cs typeface="Courier New"/>
              </a:rPr>
              <a:t> = </a:t>
            </a:r>
            <a:r>
              <a:rPr lang="en-US" sz="1600" b="0" dirty="0" err="1" smtClean="0">
                <a:latin typeface="Courier New"/>
                <a:cs typeface="Courier New"/>
              </a:rPr>
              <a:t>scalerX.</a:t>
            </a:r>
            <a:r>
              <a:rPr lang="en-US" sz="1600" dirty="0" err="1" smtClean="0">
                <a:latin typeface="Courier New"/>
                <a:cs typeface="Courier New"/>
              </a:rPr>
              <a:t>transform</a:t>
            </a:r>
            <a:r>
              <a:rPr lang="en-US" sz="1600" b="0" dirty="0" smtClean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X_train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X_test_scaled</a:t>
            </a:r>
            <a:r>
              <a:rPr lang="en-US" sz="1600" b="0" dirty="0" smtClean="0">
                <a:latin typeface="Courier New"/>
                <a:cs typeface="Courier New"/>
              </a:rPr>
              <a:t> </a:t>
            </a:r>
            <a:r>
              <a:rPr lang="en-US" sz="1600" b="0" dirty="0">
                <a:latin typeface="Courier New"/>
                <a:cs typeface="Courier New"/>
              </a:rPr>
              <a:t>= </a:t>
            </a:r>
            <a:r>
              <a:rPr lang="en-US" sz="1600" b="0" dirty="0" err="1">
                <a:latin typeface="Courier New"/>
                <a:cs typeface="Courier New"/>
              </a:rPr>
              <a:t>scalerX.</a:t>
            </a:r>
            <a:r>
              <a:rPr lang="en-US" sz="1600" dirty="0" err="1">
                <a:latin typeface="Courier New"/>
                <a:cs typeface="Courier New"/>
              </a:rPr>
              <a:t>transform</a:t>
            </a:r>
            <a:r>
              <a:rPr lang="en-US" sz="1600" b="0" dirty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X_test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  <a:endParaRPr lang="en-US" sz="1600" b="0" dirty="0">
              <a:latin typeface="Courier New"/>
              <a:cs typeface="Courier New"/>
            </a:endParaRPr>
          </a:p>
          <a:p>
            <a:pPr marL="40639" indent="0">
              <a:lnSpc>
                <a:spcPct val="100000"/>
              </a:lnSpc>
              <a:buNone/>
            </a:pPr>
            <a:endParaRPr lang="en-US" sz="1600" b="0" dirty="0" smtClean="0">
              <a:latin typeface="Courier New"/>
              <a:cs typeface="Courier New"/>
            </a:endParaRP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smtClean="0">
                <a:latin typeface="Courier New"/>
                <a:cs typeface="Courier New"/>
              </a:rPr>
              <a:t># optionally transform y…</a:t>
            </a:r>
            <a:endParaRPr lang="en-US" sz="1600" b="0" dirty="0">
              <a:latin typeface="Courier New"/>
              <a:cs typeface="Courier New"/>
            </a:endParaRP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>
                <a:latin typeface="Courier New"/>
                <a:cs typeface="Courier New"/>
              </a:rPr>
              <a:t>scalerY</a:t>
            </a:r>
            <a:r>
              <a:rPr lang="en-US" sz="1600" b="0" dirty="0">
                <a:latin typeface="Courier New"/>
                <a:cs typeface="Courier New"/>
              </a:rPr>
              <a:t> = </a:t>
            </a:r>
            <a:r>
              <a:rPr lang="en-US" sz="1600" b="0" dirty="0" err="1">
                <a:latin typeface="Courier New"/>
                <a:cs typeface="Courier New"/>
              </a:rPr>
              <a:t>sklearn.preprocessing.StandardScaler</a:t>
            </a:r>
            <a:r>
              <a:rPr lang="en-US" sz="1600" b="0" dirty="0">
                <a:latin typeface="Courier New"/>
                <a:cs typeface="Courier New"/>
              </a:rPr>
              <a:t>(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scalerY.</a:t>
            </a:r>
            <a:r>
              <a:rPr lang="en-US" sz="1600" dirty="0" err="1" smtClean="0">
                <a:latin typeface="Courier New"/>
                <a:cs typeface="Courier New"/>
              </a:rPr>
              <a:t>fit</a:t>
            </a:r>
            <a:r>
              <a:rPr lang="en-US" sz="1600" b="0" dirty="0" smtClean="0">
                <a:latin typeface="Courier New"/>
                <a:cs typeface="Courier New"/>
              </a:rPr>
              <a:t>(y)</a:t>
            </a:r>
            <a:endParaRPr lang="en-US" sz="1600" b="0" dirty="0">
              <a:latin typeface="Courier New"/>
              <a:cs typeface="Courier New"/>
            </a:endParaRP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Y_train_scaled</a:t>
            </a:r>
            <a:r>
              <a:rPr lang="en-US" sz="1600" b="0" dirty="0" smtClean="0">
                <a:latin typeface="Courier New"/>
                <a:cs typeface="Courier New"/>
              </a:rPr>
              <a:t> </a:t>
            </a:r>
            <a:r>
              <a:rPr lang="en-US" sz="1600" b="0" dirty="0">
                <a:latin typeface="Courier New"/>
                <a:cs typeface="Courier New"/>
              </a:rPr>
              <a:t>= </a:t>
            </a:r>
            <a:r>
              <a:rPr lang="en-US" sz="1600" b="0" dirty="0" err="1" smtClean="0">
                <a:latin typeface="Courier New"/>
                <a:cs typeface="Courier New"/>
              </a:rPr>
              <a:t>scalerY.</a:t>
            </a:r>
            <a:r>
              <a:rPr lang="en-US" sz="1600" dirty="0" err="1" smtClean="0">
                <a:latin typeface="Courier New"/>
                <a:cs typeface="Courier New"/>
              </a:rPr>
              <a:t>transform</a:t>
            </a:r>
            <a:r>
              <a:rPr lang="en-US" sz="1600" b="0" dirty="0" smtClean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y_train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Y_test_scaled</a:t>
            </a:r>
            <a:r>
              <a:rPr lang="en-US" sz="1600" b="0" dirty="0" smtClean="0">
                <a:latin typeface="Courier New"/>
                <a:cs typeface="Courier New"/>
              </a:rPr>
              <a:t> </a:t>
            </a:r>
            <a:r>
              <a:rPr lang="en-US" sz="1600" b="0" dirty="0">
                <a:latin typeface="Courier New"/>
                <a:cs typeface="Courier New"/>
              </a:rPr>
              <a:t>= </a:t>
            </a:r>
            <a:r>
              <a:rPr lang="en-US" sz="1600" b="0" dirty="0" err="1" smtClean="0">
                <a:latin typeface="Courier New"/>
                <a:cs typeface="Courier New"/>
              </a:rPr>
              <a:t>scalerY.</a:t>
            </a:r>
            <a:r>
              <a:rPr lang="en-US" sz="1600" dirty="0" err="1" smtClean="0">
                <a:latin typeface="Courier New"/>
                <a:cs typeface="Courier New"/>
              </a:rPr>
              <a:t>transform</a:t>
            </a:r>
            <a:r>
              <a:rPr lang="en-US" sz="1600" b="0" dirty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y_test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  <a:endParaRPr lang="en-US" sz="1600" b="0" dirty="0">
              <a:latin typeface="Courier New"/>
              <a:cs typeface="Courier New"/>
            </a:endParaRPr>
          </a:p>
          <a:p>
            <a:pPr marL="40639" indent="0">
              <a:lnSpc>
                <a:spcPct val="100000"/>
              </a:lnSpc>
              <a:buNone/>
            </a:pPr>
            <a:endParaRPr lang="en-US" sz="1600" b="0" dirty="0">
              <a:latin typeface="Courier New"/>
              <a:cs typeface="Courier New"/>
            </a:endParaRP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Regressor</a:t>
            </a:r>
            <a:r>
              <a:rPr lang="en-US" sz="1600" b="0" dirty="0" smtClean="0">
                <a:latin typeface="Courier New"/>
                <a:cs typeface="Courier New"/>
              </a:rPr>
              <a:t> = </a:t>
            </a:r>
            <a:r>
              <a:rPr lang="en-US" sz="1600" b="0" dirty="0" err="1" smtClean="0">
                <a:latin typeface="Courier New"/>
                <a:cs typeface="Courier New"/>
              </a:rPr>
              <a:t>sklearn.linear_transform.SomeRegressor</a:t>
            </a:r>
            <a:r>
              <a:rPr lang="en-US" sz="1600" b="0" dirty="0" smtClean="0">
                <a:latin typeface="Courier New"/>
                <a:cs typeface="Courier New"/>
              </a:rPr>
              <a:t>()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Regressor.fit</a:t>
            </a:r>
            <a:r>
              <a:rPr lang="en-US" sz="1600" b="0" dirty="0" smtClean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X_scaled</a:t>
            </a:r>
            <a:r>
              <a:rPr lang="en-US" sz="1600" b="0" dirty="0" smtClean="0">
                <a:latin typeface="Courier New"/>
                <a:cs typeface="Courier New"/>
              </a:rPr>
              <a:t>, </a:t>
            </a:r>
            <a:r>
              <a:rPr lang="en-US" sz="1600" b="0" dirty="0" err="1" smtClean="0">
                <a:latin typeface="Courier New"/>
                <a:cs typeface="Courier New"/>
              </a:rPr>
              <a:t>Y_train_scaled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Preds</a:t>
            </a:r>
            <a:r>
              <a:rPr lang="en-US" sz="1600" b="0" dirty="0" smtClean="0">
                <a:latin typeface="Courier New"/>
                <a:cs typeface="Courier New"/>
              </a:rPr>
              <a:t> = </a:t>
            </a:r>
            <a:r>
              <a:rPr lang="en-US" sz="1600" b="0" dirty="0" err="1" smtClean="0">
                <a:latin typeface="Courier New"/>
                <a:cs typeface="Courier New"/>
              </a:rPr>
              <a:t>Regressor.predict</a:t>
            </a:r>
            <a:r>
              <a:rPr lang="en-US" sz="1600" b="0" dirty="0" smtClean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X_test_scaled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sklearn.metrics.mean_squared_error</a:t>
            </a:r>
            <a:r>
              <a:rPr lang="en-US" sz="1600" b="0" dirty="0" smtClean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Preds</a:t>
            </a:r>
            <a:r>
              <a:rPr lang="en-US" sz="1600" b="0" dirty="0" smtClean="0">
                <a:latin typeface="Courier New"/>
                <a:cs typeface="Courier New"/>
              </a:rPr>
              <a:t>, </a:t>
            </a:r>
            <a:r>
              <a:rPr lang="en-US" sz="1600" b="0" dirty="0" err="1" smtClean="0">
                <a:latin typeface="Courier New"/>
                <a:cs typeface="Courier New"/>
              </a:rPr>
              <a:t>Y_test_scaled</a:t>
            </a:r>
            <a:r>
              <a:rPr lang="en-US" sz="1600" b="0" dirty="0" smtClean="0">
                <a:latin typeface="Courier New"/>
                <a:cs typeface="Courier New"/>
              </a:rPr>
              <a:t>) </a:t>
            </a:r>
          </a:p>
          <a:p>
            <a:pPr marL="40639" indent="0">
              <a:lnSpc>
                <a:spcPct val="100000"/>
              </a:lnSpc>
              <a:buNone/>
            </a:pPr>
            <a:endParaRPr lang="en-US" sz="16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730359062"/>
      </p:ext>
    </p:extLst>
  </p:cSld>
  <p:clrMapOvr>
    <a:masterClrMapping/>
  </p:clrMapOvr>
  <p:transition xmlns:p14="http://schemas.microsoft.com/office/powerpoint/2010/main"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Getting back to reality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Preds</a:t>
            </a:r>
            <a:r>
              <a:rPr lang="en-US" sz="1600" b="0" dirty="0" smtClean="0">
                <a:latin typeface="Courier New"/>
                <a:cs typeface="Courier New"/>
              </a:rPr>
              <a:t> = </a:t>
            </a:r>
            <a:r>
              <a:rPr lang="en-US" sz="1600" b="0" dirty="0" err="1" smtClean="0">
                <a:latin typeface="Courier New"/>
                <a:cs typeface="Courier New"/>
              </a:rPr>
              <a:t>Regressor.predict</a:t>
            </a:r>
            <a:r>
              <a:rPr lang="en-US" sz="1600" b="0" dirty="0" smtClean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X_test_scaled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lnSpc>
                <a:spcPct val="100000"/>
              </a:lnSpc>
              <a:buNone/>
            </a:pPr>
            <a:r>
              <a:rPr lang="en-US" sz="1600" b="0" dirty="0" err="1" smtClean="0">
                <a:latin typeface="Courier New"/>
                <a:cs typeface="Courier New"/>
              </a:rPr>
              <a:t>Reality_Preds</a:t>
            </a:r>
            <a:r>
              <a:rPr lang="en-US" sz="1600" b="0" dirty="0" smtClean="0">
                <a:latin typeface="Courier New"/>
                <a:cs typeface="Courier New"/>
              </a:rPr>
              <a:t> = </a:t>
            </a:r>
            <a:r>
              <a:rPr lang="en-US" sz="1600" b="0" dirty="0" err="1" smtClean="0">
                <a:latin typeface="Courier New"/>
                <a:cs typeface="Courier New"/>
              </a:rPr>
              <a:t>scalerY.inverse_transform</a:t>
            </a:r>
            <a:r>
              <a:rPr lang="en-US" sz="1600" b="0" dirty="0" smtClean="0">
                <a:latin typeface="Courier New"/>
                <a:cs typeface="Courier New"/>
              </a:rPr>
              <a:t>(</a:t>
            </a:r>
            <a:r>
              <a:rPr lang="en-US" sz="1600" b="0" dirty="0" err="1" smtClean="0">
                <a:latin typeface="Courier New"/>
                <a:cs typeface="Courier New"/>
              </a:rPr>
              <a:t>Preds</a:t>
            </a:r>
            <a:r>
              <a:rPr lang="en-US" sz="1600" b="0" dirty="0" smtClean="0">
                <a:latin typeface="Courier New"/>
                <a:cs typeface="Courier New"/>
              </a:rPr>
              <a:t>)</a:t>
            </a:r>
          </a:p>
          <a:p>
            <a:pPr marL="40639" indent="0">
              <a:lnSpc>
                <a:spcPct val="100000"/>
              </a:lnSpc>
              <a:buNone/>
            </a:pPr>
            <a:endParaRPr lang="en-US" sz="1600" b="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67752769"/>
      </p:ext>
    </p:extLst>
  </p:cSld>
  <p:clrMapOvr>
    <a:masterClrMapping/>
  </p:clrMapOvr>
  <p:transition xmlns:p14="http://schemas.microsoft.com/office/powerpoint/2010/main"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That’s the theory; in practice…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3657113" cy="4030980"/>
          </a:xfrm>
        </p:spPr>
        <p:txBody>
          <a:bodyPr/>
          <a:lstStyle/>
          <a:p>
            <a:r>
              <a:rPr lang="en-US" b="0" dirty="0" smtClean="0">
                <a:latin typeface="+mn-lt"/>
              </a:rPr>
              <a:t>Use </a:t>
            </a:r>
            <a:r>
              <a:rPr lang="en-US" b="0" dirty="0" err="1" smtClean="0">
                <a:latin typeface="+mn-lt"/>
              </a:rPr>
              <a:t>RobustScaler</a:t>
            </a:r>
            <a:r>
              <a:rPr lang="en-US" b="0" dirty="0" smtClean="0">
                <a:latin typeface="+mn-lt"/>
              </a:rPr>
              <a:t>() instead</a:t>
            </a:r>
          </a:p>
          <a:p>
            <a:r>
              <a:rPr lang="en-US" b="0" dirty="0">
                <a:latin typeface="+mn-lt"/>
              </a:rPr>
              <a:t>Scales all data</a:t>
            </a:r>
          </a:p>
          <a:p>
            <a:r>
              <a:rPr lang="en-US" b="0" dirty="0" smtClean="0">
                <a:latin typeface="+mn-lt"/>
              </a:rPr>
              <a:t>Ignores the top and bottom quartiles to calculate mean and </a:t>
            </a:r>
            <a:r>
              <a:rPr lang="en-US" b="0" dirty="0" err="1" smtClean="0">
                <a:latin typeface="+mn-lt"/>
              </a:rPr>
              <a:t>stddev</a:t>
            </a:r>
            <a:endParaRPr lang="en-US" b="0" dirty="0" smtClean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682" y="1269144"/>
            <a:ext cx="51943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649960"/>
      </p:ext>
    </p:extLst>
  </p:cSld>
  <p:clrMapOvr>
    <a:masterClrMapping/>
  </p:clrMapOvr>
  <p:transition xmlns:p14="http://schemas.microsoft.com/office/powerpoint/2010/main"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Summary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/>
              <a:t>Outliers in the X-direction? </a:t>
            </a:r>
            <a:r>
              <a:rPr lang="en-US" b="0" dirty="0" err="1" smtClean="0"/>
              <a:t>Theil-Sen</a:t>
            </a:r>
            <a:endParaRPr lang="en-US" b="0" dirty="0" smtClean="0"/>
          </a:p>
          <a:p>
            <a:r>
              <a:rPr lang="en-US" b="0" dirty="0" smtClean="0"/>
              <a:t>Outliers in the Y-direction? RANSAC</a:t>
            </a:r>
          </a:p>
          <a:p>
            <a:r>
              <a:rPr lang="en-US" b="0" dirty="0" smtClean="0"/>
              <a:t>Not enough data? </a:t>
            </a:r>
            <a:r>
              <a:rPr lang="en-US" b="0" dirty="0" err="1" smtClean="0"/>
              <a:t>ElasticNetCV</a:t>
            </a:r>
            <a:r>
              <a:rPr lang="en-US" b="0" dirty="0" smtClean="0"/>
              <a:t> or </a:t>
            </a:r>
            <a:r>
              <a:rPr lang="en-US" b="0" dirty="0" err="1" smtClean="0"/>
              <a:t>LeastAngleRegression</a:t>
            </a:r>
            <a:r>
              <a:rPr lang="en-US" b="0" dirty="0" smtClean="0"/>
              <a:t> (LARS)</a:t>
            </a:r>
          </a:p>
          <a:p>
            <a:endParaRPr lang="en-US" b="0" dirty="0"/>
          </a:p>
          <a:p>
            <a:pPr marL="40639" indent="0"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95123602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1" name="Shape 2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72" name="Shape 27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27728" marR="27728" algn="ctr" defTabSz="914400">
              <a:lnSpc>
                <a:spcPct val="70000"/>
              </a:lnSpc>
              <a:defRPr sz="8800"/>
            </a:lvl1pPr>
          </a:lstStyle>
          <a:p>
            <a:r>
              <a:t>LAB</a:t>
            </a:r>
          </a:p>
        </p:txBody>
      </p:sp>
      <p:sp>
        <p:nvSpPr>
          <p:cNvPr id="273" name="Shape 27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6" name="Shape 15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60" name="Shape 1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buClrTx/>
              <a:buSzPct val="100000"/>
              <a:buFontTx/>
              <a:buAutoNum type="arabicPeriod"/>
            </a:pPr>
            <a:endParaRPr dirty="0"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1" name="Shape 29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92" name="Shape 292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27728" marR="27728">
              <a:lnSpc>
                <a:spcPts val="7600"/>
              </a:lnSpc>
              <a:defRPr sz="8800"/>
            </a:pPr>
            <a:r>
              <a:rPr lang="en-AU" dirty="0" smtClean="0"/>
              <a:t>LASSO AND RIDGE REGRESSION</a:t>
            </a:r>
            <a:endParaRPr dirty="0"/>
          </a:p>
          <a:p>
            <a:pPr marL="27728" marR="27728">
              <a:lnSpc>
                <a:spcPct val="120000"/>
              </a:lnSpc>
              <a:defRPr sz="1800"/>
            </a:pPr>
            <a:endParaRPr dirty="0"/>
          </a:p>
        </p:txBody>
      </p:sp>
      <p:sp>
        <p:nvSpPr>
          <p:cNvPr id="293" name="Shape 293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- Week 4 Day 1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smtClean="0"/>
              <a:t>Linear regression when you don’t have much data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4" y="983297"/>
            <a:ext cx="4208462" cy="4030980"/>
          </a:xfrm>
        </p:spPr>
        <p:txBody>
          <a:bodyPr/>
          <a:lstStyle/>
          <a:p>
            <a:r>
              <a:rPr lang="en-US" b="0" dirty="0" smtClean="0">
                <a:latin typeface="+mn-lt"/>
              </a:rPr>
              <a:t>If you have a lot of columns, and not much data</a:t>
            </a:r>
          </a:p>
          <a:p>
            <a:pPr lvl="1"/>
            <a:r>
              <a:rPr lang="en-US" b="0" dirty="0" smtClean="0">
                <a:latin typeface="+mn-lt"/>
              </a:rPr>
              <a:t>Some of those columns are probably correlated a bit just by chance</a:t>
            </a:r>
          </a:p>
          <a:p>
            <a:r>
              <a:rPr lang="en-US" b="0" dirty="0" smtClean="0">
                <a:latin typeface="+mn-lt"/>
              </a:rPr>
              <a:t>You still want a simple model that can be explained in words, not </a:t>
            </a:r>
            <a:r>
              <a:rPr lang="en-US" b="0" dirty="0" err="1" smtClean="0">
                <a:latin typeface="+mn-lt"/>
              </a:rPr>
              <a:t>maths</a:t>
            </a:r>
            <a:endParaRPr lang="en-US" b="0" dirty="0" smtClean="0">
              <a:latin typeface="+mn-lt"/>
            </a:endParaRPr>
          </a:p>
          <a:p>
            <a:pPr lvl="1"/>
            <a:r>
              <a:rPr lang="en-US" b="0" dirty="0" smtClean="0">
                <a:latin typeface="+mn-lt"/>
              </a:rPr>
              <a:t>(This rules out reducing dimensions with PCA)</a:t>
            </a:r>
          </a:p>
          <a:p>
            <a:pPr lvl="1"/>
            <a:r>
              <a:rPr lang="en-US" b="0" dirty="0" smtClean="0">
                <a:latin typeface="+mn-lt"/>
              </a:rPr>
              <a:t>It can’t use too many variables</a:t>
            </a:r>
          </a:p>
          <a:p>
            <a:pPr lvl="1"/>
            <a:r>
              <a:rPr lang="en-US" b="0" dirty="0" smtClean="0">
                <a:latin typeface="+mn-lt"/>
              </a:rPr>
              <a:t>You don’t want tiny amounts of noise causing a more complex formula</a:t>
            </a:r>
          </a:p>
          <a:p>
            <a:pPr lvl="1"/>
            <a:endParaRPr lang="en-US" dirty="0" smtClean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4829016" y="986696"/>
            <a:ext cx="4208462" cy="2006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marL="186689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1pPr>
            <a:lvl2pPr marL="33274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2pPr>
            <a:lvl3pPr marL="47879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3pPr>
            <a:lvl4pPr marL="62484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4pPr>
            <a:lvl5pPr marL="77089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5pPr>
            <a:lvl6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6pPr>
            <a:lvl7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7pPr>
            <a:lvl8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8pPr>
            <a:lvl9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186690" lvl="1" indent="0">
              <a:buNone/>
            </a:pPr>
            <a:r>
              <a:rPr lang="en-US" dirty="0" smtClean="0"/>
              <a:t>Prediction = </a:t>
            </a:r>
          </a:p>
          <a:p>
            <a:pPr marL="186690" lvl="1" indent="0">
              <a:buNone/>
            </a:pPr>
            <a:r>
              <a:rPr lang="en-US" dirty="0"/>
              <a:t> </a:t>
            </a:r>
            <a:r>
              <a:rPr lang="en-US" dirty="0" smtClean="0"/>
              <a:t> 3881.3 x </a:t>
            </a:r>
            <a:r>
              <a:rPr lang="en-US" dirty="0" err="1" smtClean="0"/>
              <a:t>ContractPrice</a:t>
            </a:r>
            <a:endParaRPr lang="en-US" dirty="0" smtClean="0"/>
          </a:p>
          <a:p>
            <a:pPr marL="186690" lvl="1" indent="0">
              <a:buNone/>
            </a:pPr>
            <a:r>
              <a:rPr lang="en-US" dirty="0" smtClean="0"/>
              <a:t>+ 0.0002 x  </a:t>
            </a:r>
            <a:r>
              <a:rPr lang="en-US" dirty="0" err="1" smtClean="0"/>
              <a:t>PhaseOfTheMoon</a:t>
            </a:r>
            <a:endParaRPr lang="en-US" dirty="0" smtClean="0"/>
          </a:p>
          <a:p>
            <a:pPr marL="186690" lvl="1" indent="0">
              <a:buNone/>
            </a:pPr>
            <a:r>
              <a:rPr lang="en-US" dirty="0" smtClean="0"/>
              <a:t>- 3882.5 x </a:t>
            </a:r>
            <a:r>
              <a:rPr lang="en-US" dirty="0" err="1" smtClean="0"/>
              <a:t>FinalPrice</a:t>
            </a:r>
            <a:endParaRPr lang="en-US" dirty="0"/>
          </a:p>
          <a:p>
            <a:pPr lvl="1">
              <a:buFontTx/>
              <a:buChar char="-"/>
            </a:pPr>
            <a:endParaRPr lang="en-US" dirty="0" smtClean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981416" y="2993204"/>
            <a:ext cx="4208462" cy="2006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marL="186689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1pPr>
            <a:lvl2pPr marL="33274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2pPr>
            <a:lvl3pPr marL="47879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3pPr>
            <a:lvl4pPr marL="62484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4pPr>
            <a:lvl5pPr marL="770890" marR="0" indent="-146050" algn="l" defTabSz="584200" latinLnBrk="0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9000"/>
              <a:buFont typeface="Lucida Grande"/>
              <a:buChar char="‣"/>
              <a:tabLst/>
              <a:defRPr sz="2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5pPr>
            <a:lvl6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6pPr>
            <a:lvl7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7pPr>
            <a:lvl8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8pPr>
            <a:lvl9pPr marL="770890" marR="0" indent="-146050" algn="l" defTabSz="584200" latinLnBrk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Pct val="69000"/>
              <a:buFontTx/>
              <a:buChar char="•"/>
              <a:tabLst/>
              <a:defRPr sz="2200" b="1" i="0" u="none" strike="noStrike" cap="none" spc="0" baseline="0">
                <a:ln>
                  <a:noFill/>
                </a:ln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lvl9pPr>
          </a:lstStyle>
          <a:p>
            <a:pPr marL="186690" lvl="1" indent="0">
              <a:buNone/>
            </a:pPr>
            <a:r>
              <a:rPr lang="en-US" dirty="0" smtClean="0"/>
              <a:t>Prediction = </a:t>
            </a:r>
          </a:p>
          <a:p>
            <a:pPr marL="186690" lvl="1" indent="0">
              <a:buNone/>
            </a:pPr>
            <a:r>
              <a:rPr lang="en-US" dirty="0"/>
              <a:t> </a:t>
            </a:r>
            <a:r>
              <a:rPr lang="en-US" dirty="0" smtClean="0"/>
              <a:t> 1.2 x </a:t>
            </a:r>
            <a:r>
              <a:rPr lang="en-US" dirty="0" err="1" smtClean="0"/>
              <a:t>ContractPrice</a:t>
            </a: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6157735" y="2857219"/>
            <a:ext cx="105279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accent2">
                    <a:alpha val="72000"/>
                  </a:schemeClr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sz="8000" dirty="0">
              <a:solidFill>
                <a:schemeClr val="accent2">
                  <a:alpha val="72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67429" y="403690"/>
            <a:ext cx="223355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2800" dirty="0">
                <a:solidFill>
                  <a:srgbClr val="FF0000">
                    <a:alpha val="72000"/>
                  </a:srgbClr>
                </a:solidFill>
                <a:latin typeface="Webdings"/>
                <a:ea typeface="Webdings"/>
                <a:cs typeface="Webdings"/>
              </a:rPr>
              <a:t></a:t>
            </a:r>
            <a:endParaRPr lang="en-US" sz="12800" dirty="0">
              <a:solidFill>
                <a:srgbClr val="FF0000">
                  <a:alpha val="72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91376"/>
      </p:ext>
    </p:extLst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2" name="Shape 202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03" name="Shape 20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HOW DOES REGULARIZATION WORK?</a:t>
            </a:r>
          </a:p>
        </p:txBody>
      </p:sp>
      <p:sp>
        <p:nvSpPr>
          <p:cNvPr id="204" name="Shape 204"/>
          <p:cNvSpPr/>
          <p:nvPr/>
        </p:nvSpPr>
        <p:spPr>
          <a:xfrm>
            <a:off x="454024" y="1429572"/>
            <a:ext cx="8455027" cy="2821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+mn-lt"/>
            </a:endParaRPr>
          </a:p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>
                <a:latin typeface="+mn-lt"/>
              </a:rPr>
              <a:t>A tuning parameter lambda (or sometimes alpha) imposes a </a:t>
            </a:r>
            <a:r>
              <a:rPr u="sng" dirty="0">
                <a:latin typeface="+mn-lt"/>
              </a:rPr>
              <a:t>penalty on the size of coefficients.</a:t>
            </a:r>
          </a:p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>
                <a:latin typeface="+mn-lt"/>
              </a:rPr>
              <a:t>Instead of minimizing the "loss function" (mean squared error), it minimizes the "loss plus penalty".</a:t>
            </a:r>
          </a:p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>
                <a:latin typeface="+mn-lt"/>
              </a:rPr>
              <a:t>A tiny alpha imposes no penalty on the coefficient size, and is equivalent to a normal linear model.</a:t>
            </a:r>
          </a:p>
          <a:p>
            <a:pPr marL="186689" marR="65828" indent="-146050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>
                <a:latin typeface="+mn-lt"/>
              </a:rPr>
              <a:t>Increasing the alpha penalizes the coefficients and shrinks them toward zero.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0" name="Shape 210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REGULARIZATION</a:t>
            </a:r>
          </a:p>
        </p:txBody>
      </p:sp>
      <p:sp>
        <p:nvSpPr>
          <p:cNvPr id="212" name="Shape 212"/>
          <p:cNvSpPr/>
          <p:nvPr/>
        </p:nvSpPr>
        <p:spPr>
          <a:xfrm>
            <a:off x="454024" y="1429572"/>
            <a:ext cx="8455027" cy="4103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Recall from Week 2 that the least squares procedure estimates coefficients that minimise 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AU" dirty="0" smtClean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AU"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Regularization (or Shrinkage) is a way to constrain the estimates of beta to be close or equal to zero.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</p:txBody>
      </p:sp>
      <p:pic>
        <p:nvPicPr>
          <p:cNvPr id="21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8787" y="2406650"/>
            <a:ext cx="3365501" cy="1003300"/>
          </a:xfrm>
          <a:prstGeom prst="rect">
            <a:avLst/>
          </a:prstGeom>
          <a:ln w="25400"/>
        </p:spPr>
      </p:pic>
      <p:cxnSp>
        <p:nvCxnSpPr>
          <p:cNvPr id="3" name="Straight Arrow Connector 2"/>
          <p:cNvCxnSpPr/>
          <p:nvPr/>
        </p:nvCxnSpPr>
        <p:spPr>
          <a:xfrm flipH="1" flipV="1">
            <a:off x="5444564" y="3111358"/>
            <a:ext cx="49228" cy="492303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extBox 4"/>
          <p:cNvSpPr txBox="1"/>
          <p:nvPr/>
        </p:nvSpPr>
        <p:spPr>
          <a:xfrm>
            <a:off x="4846059" y="3472304"/>
            <a:ext cx="3496215" cy="8104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j-ea"/>
                <a:cs typeface="+mj-cs"/>
                <a:sym typeface="Helvetica"/>
              </a:rPr>
              <a:t>This is the </a:t>
            </a:r>
            <a:r>
              <a:rPr kumimoji="0" lang="en-US" sz="2300" b="0" i="0" u="none" strike="noStrike" cap="none" spc="0" normalizeH="0" baseline="0" dirty="0" err="1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j-ea"/>
                <a:cs typeface="+mj-cs"/>
                <a:sym typeface="Helvetica"/>
              </a:rPr>
              <a:t>coef</a:t>
            </a: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j-ea"/>
                <a:cs typeface="+mj-cs"/>
                <a:sym typeface="Helvetica"/>
              </a:rPr>
              <a:t>_ array from </a:t>
            </a:r>
            <a:r>
              <a:rPr kumimoji="0" lang="en-US" sz="2300" b="0" i="0" u="none" strike="noStrike" cap="none" spc="0" normalizeH="0" baseline="0" dirty="0" err="1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j-ea"/>
                <a:cs typeface="+mj-cs"/>
                <a:sym typeface="Helvetica"/>
              </a:rPr>
              <a:t>LinearRegressor</a:t>
            </a: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j-ea"/>
                <a:cs typeface="+mj-cs"/>
                <a:sym typeface="Helvetica"/>
              </a:rPr>
              <a:t>  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8" name="Shape 21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20" name="Shape 2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RIDGE REGRESSION</a:t>
            </a:r>
          </a:p>
        </p:txBody>
      </p:sp>
      <p:sp>
        <p:nvSpPr>
          <p:cNvPr id="221" name="Shape 221"/>
          <p:cNvSpPr/>
          <p:nvPr/>
        </p:nvSpPr>
        <p:spPr>
          <a:xfrm>
            <a:off x="454024" y="1429572"/>
            <a:ext cx="8455027" cy="3441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Ridge Regression is similar to least squares, except we include a penalty term,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the λ</a:t>
            </a:r>
            <a:r>
              <a:rPr sz="1200"/>
              <a:t> </a:t>
            </a:r>
            <a:r>
              <a:t>term is a tuning parameter. When it is zero we get least squares, 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as it increases the term,               (the shrinkage penalty) has more of an 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t>impact and the coefficients will approach zero.</a:t>
            </a:r>
          </a:p>
        </p:txBody>
      </p:sp>
      <p:pic>
        <p:nvPicPr>
          <p:cNvPr id="22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7537" y="2279650"/>
            <a:ext cx="5588001" cy="1028700"/>
          </a:xfrm>
          <a:prstGeom prst="rect">
            <a:avLst/>
          </a:prstGeom>
          <a:ln w="25400"/>
        </p:spPr>
      </p:pic>
      <p:pic>
        <p:nvPicPr>
          <p:cNvPr id="22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60737" y="3630926"/>
            <a:ext cx="736601" cy="647701"/>
          </a:xfrm>
          <a:prstGeom prst="rect">
            <a:avLst/>
          </a:prstGeom>
          <a:ln w="25400"/>
        </p:spPr>
      </p:pic>
      <p:sp>
        <p:nvSpPr>
          <p:cNvPr id="2" name="Oval 1"/>
          <p:cNvSpPr/>
          <p:nvPr/>
        </p:nvSpPr>
        <p:spPr>
          <a:xfrm>
            <a:off x="4578160" y="2431979"/>
            <a:ext cx="895941" cy="807377"/>
          </a:xfrm>
          <a:prstGeom prst="ellipse">
            <a:avLst/>
          </a:prstGeom>
          <a:noFill/>
          <a:ln w="25400" cap="flat">
            <a:solidFill>
              <a:schemeClr val="accent5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5011362" y="2103175"/>
            <a:ext cx="462739" cy="352950"/>
          </a:xfrm>
          <a:prstGeom prst="straightConnector1">
            <a:avLst/>
          </a:prstGeom>
          <a:noFill/>
          <a:ln w="25400" cap="flat">
            <a:solidFill>
              <a:schemeClr val="accent5"/>
            </a:solidFill>
            <a:prstDash val="solid"/>
            <a:round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TextBox 12"/>
          <p:cNvSpPr txBox="1"/>
          <p:nvPr/>
        </p:nvSpPr>
        <p:spPr>
          <a:xfrm>
            <a:off x="5458575" y="1785796"/>
            <a:ext cx="3806045" cy="8104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0" i="0" u="none" strike="noStrike" cap="none" spc="0" normalizeH="0" baseline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j-ea"/>
                <a:cs typeface="+mj-cs"/>
                <a:sym typeface="Helvetica"/>
              </a:rPr>
              <a:t>Really punish any</a:t>
            </a:r>
            <a:r>
              <a:rPr kumimoji="0" lang="en-US" sz="2300" b="0" i="0" u="none" strike="noStrike" cap="none" spc="0" normalizeH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j-ea"/>
                <a:cs typeface="+mj-cs"/>
                <a:sym typeface="Helvetica"/>
              </a:rPr>
              <a:t> </a:t>
            </a:r>
            <a:r>
              <a:rPr kumimoji="0" lang="en-US" sz="2300" b="0" i="0" u="none" strike="noStrike" cap="none" spc="0" normalizeH="0" dirty="0" err="1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j-ea"/>
                <a:cs typeface="+mj-cs"/>
                <a:sym typeface="Helvetica"/>
              </a:rPr>
              <a:t>coef</a:t>
            </a:r>
            <a:r>
              <a:rPr kumimoji="0" lang="en-US" sz="2300" b="0" i="0" u="none" strike="noStrike" cap="none" spc="0" normalizeH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j-ea"/>
                <a:cs typeface="+mj-cs"/>
                <a:sym typeface="Helvetica"/>
              </a:rPr>
              <a:t>_ tha</a:t>
            </a:r>
            <a:r>
              <a:rPr lang="en-US" b="0" dirty="0" smtClean="0">
                <a:solidFill>
                  <a:schemeClr val="accent5"/>
                </a:solidFill>
                <a:latin typeface="+mn-lt"/>
              </a:rPr>
              <a:t>t isn’t zero or very small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6" name="Shape 22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7" name="Shape 22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8" name="Shape 22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29" name="Shape 2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30" name="Shape 2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LASSO REGRESSION</a:t>
            </a:r>
          </a:p>
        </p:txBody>
      </p:sp>
      <p:sp>
        <p:nvSpPr>
          <p:cNvPr id="231" name="Shape 231"/>
          <p:cNvSpPr/>
          <p:nvPr/>
        </p:nvSpPr>
        <p:spPr>
          <a:xfrm>
            <a:off x="454024" y="1429572"/>
            <a:ext cx="8455027" cy="180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/>
              <a:t>Lasso Regression is similar to Ridge Regression, except we have the absolute value of beta in our penalty term,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/>
          </a:p>
        </p:txBody>
      </p:sp>
      <p:pic>
        <p:nvPicPr>
          <p:cNvPr id="23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08187" y="2197100"/>
            <a:ext cx="5346701" cy="863600"/>
          </a:xfrm>
          <a:prstGeom prst="rect">
            <a:avLst/>
          </a:prstGeom>
          <a:ln w="25400"/>
        </p:spPr>
      </p:pic>
      <p:sp>
        <p:nvSpPr>
          <p:cNvPr id="11" name="Oval 10"/>
          <p:cNvSpPr/>
          <p:nvPr/>
        </p:nvSpPr>
        <p:spPr>
          <a:xfrm>
            <a:off x="4578160" y="2197100"/>
            <a:ext cx="895941" cy="807377"/>
          </a:xfrm>
          <a:prstGeom prst="ellipse">
            <a:avLst/>
          </a:prstGeom>
          <a:noFill/>
          <a:ln w="25400" cap="flat">
            <a:solidFill>
              <a:schemeClr val="accent5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7" name="Shape 23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/>
          </a:p>
        </p:txBody>
      </p:sp>
      <p:sp>
        <p:nvSpPr>
          <p:cNvPr id="239" name="Shape 2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40" name="Shape 2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RIDGE VS LASSO</a:t>
            </a:r>
          </a:p>
        </p:txBody>
      </p:sp>
      <p:pic>
        <p:nvPicPr>
          <p:cNvPr id="24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60437"/>
            <a:ext cx="9363075" cy="3662208"/>
          </a:xfrm>
          <a:prstGeom prst="rect">
            <a:avLst/>
          </a:prstGeom>
          <a:ln w="25400"/>
        </p:spPr>
      </p:pic>
    </p:spTree>
  </p:cSld>
  <p:clrMapOvr>
    <a:masterClrMapping/>
  </p:clrMapOvr>
  <p:transition xmlns:p14="http://schemas.microsoft.com/office/powerpoint/2010/main" spd="slow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2614</TotalTime>
  <Words>712</Words>
  <Application>Microsoft Macintosh PowerPoint</Application>
  <PresentationFormat>Custom</PresentationFormat>
  <Paragraphs>124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White</vt:lpstr>
      <vt:lpstr>DATA SCIENCE 10 WEEK PART TIME COURSE  Regularization, Pipelines</vt:lpstr>
      <vt:lpstr>AGENDA</vt:lpstr>
      <vt:lpstr>LASSO AND RIDGE REGRESSION </vt:lpstr>
      <vt:lpstr>Linear regression when you don’t have much data </vt:lpstr>
      <vt:lpstr>HOW DOES REGULARIZATION WORK?</vt:lpstr>
      <vt:lpstr>REGULARIZATION</vt:lpstr>
      <vt:lpstr>RIDGE REGRESSION</vt:lpstr>
      <vt:lpstr>LASSO REGRESSION</vt:lpstr>
      <vt:lpstr>RIDGE VS LASSO</vt:lpstr>
      <vt:lpstr>REGULARIZATION</vt:lpstr>
      <vt:lpstr>ELASTIC NET</vt:lpstr>
      <vt:lpstr>Code example</vt:lpstr>
      <vt:lpstr>WARNING!!!!</vt:lpstr>
      <vt:lpstr>What StandardScaler does</vt:lpstr>
      <vt:lpstr>Using StandardScaler</vt:lpstr>
      <vt:lpstr>Getting back to reality</vt:lpstr>
      <vt:lpstr>That’s the theory; in practice…</vt:lpstr>
      <vt:lpstr>Linear Regression Summary</vt:lpstr>
      <vt:lpstr>LAB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10 WEEK PART TIME COURSE  Regularization, Pipelines</dc:title>
  <cp:lastModifiedBy>Greg Baker</cp:lastModifiedBy>
  <cp:revision>12</cp:revision>
  <dcterms:modified xsi:type="dcterms:W3CDTF">2016-08-01T04:33:34Z</dcterms:modified>
</cp:coreProperties>
</file>